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F3FB27-D3F2-44D4-A328-6FDA6048C19C}">
  <a:tblStyle styleId="{B2F3FB27-D3F2-44D4-A328-6FDA6048C1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avenPro-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91e08af30_5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591e08af30_5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To give more data for the network, we used another approach. At the </a:t>
            </a:r>
            <a:r>
              <a:rPr lang="fi"/>
              <a:t>beginning</a:t>
            </a:r>
            <a:r>
              <a:rPr lang="fi"/>
              <a:t> only the closest stations are examined by the network and after that in every further step the stations further and further away are also taken into consideration.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91e08af30_5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591e08af30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The </a:t>
            </a:r>
            <a:r>
              <a:rPr lang="fi"/>
              <a:t>result of these three networks were compared to the one in the paper and to a so called baseline model, where we predict that the water level won’t change at all. As you can see on the bar charts, the first few predictions of our model are worse than the one in the paper, but they are better for the 7 days prediction in every metrics. </a:t>
            </a:r>
            <a:r>
              <a:rPr lang="fi">
                <a:solidFill>
                  <a:schemeClr val="dk1"/>
                </a:solidFill>
              </a:rPr>
              <a:t>But the average  performance is not the only important metrics, because in flood situation it should predict the water level precisely.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91e08af30_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91e08af30_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On the left you can see the prediction of the LSTM model for one year interval. As you can see it doesn’t fit the gray </a:t>
            </a:r>
            <a:r>
              <a:rPr lang="fi"/>
              <a:t>required</a:t>
            </a:r>
            <a:r>
              <a:rPr lang="fi"/>
              <a:t> region in the case of the flood in 2006. In the right side the distribution of the data  can be seen.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91e08af30_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91e08af30_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In the case of the CNN model the confidence interval reaches the required interval in the case of the 7 day </a:t>
            </a:r>
            <a:r>
              <a:rPr lang="fi"/>
              <a:t>prediction</a:t>
            </a:r>
            <a:r>
              <a:rPr lang="fi"/>
              <a:t> as well. But the distribution of the predicted points is larger as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91e08af30_5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591e08af30_5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Using the spatial information in the case of the CNN model it also covers the given region and the distribution of the predicted points is similar. We reached only a little improvement compared to the CNN network.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591e08af3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591e08af3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After seeing the results, our opinion was, that none of the models is predicting the floods accurate enough. In those important situations the accuracy is critical. Therefore we decided, that it would be a good idea, to modify on the training data in such way, that the flood and close-to-flood situations are shown to the model with higher probability.</a:t>
            </a:r>
            <a:endParaRPr/>
          </a:p>
          <a:p>
            <a:pPr indent="0" lvl="0" marL="0" rtl="0" algn="l">
              <a:spcBef>
                <a:spcPts val="0"/>
              </a:spcBef>
              <a:spcAft>
                <a:spcPts val="0"/>
              </a:spcAft>
              <a:buNone/>
            </a:pPr>
            <a:r>
              <a:rPr lang="fi"/>
              <a:t>This is </a:t>
            </a:r>
            <a:r>
              <a:rPr lang="fi"/>
              <a:t>basically</a:t>
            </a:r>
            <a:r>
              <a:rPr lang="fi"/>
              <a:t> </a:t>
            </a:r>
            <a:r>
              <a:rPr lang="fi"/>
              <a:t>equivalent</a:t>
            </a:r>
            <a:r>
              <a:rPr lang="fi"/>
              <a:t> to apply a modifier function to the loss function so it gives more </a:t>
            </a:r>
            <a:r>
              <a:rPr lang="fi"/>
              <a:t>penalty</a:t>
            </a:r>
            <a:r>
              <a:rPr lang="fi"/>
              <a:t> if the errors are big at high water level, than if the errors are big at low or medium water level. To do this there are several functions to think about:</a:t>
            </a:r>
            <a:endParaRPr/>
          </a:p>
          <a:p>
            <a:pPr indent="0" lvl="0" marL="0" rtl="0" algn="l">
              <a:spcBef>
                <a:spcPts val="0"/>
              </a:spcBef>
              <a:spcAft>
                <a:spcPts val="0"/>
              </a:spcAft>
              <a:buNone/>
            </a:pPr>
            <a:r>
              <a:rPr lang="fi"/>
              <a:t>Staircase - there is a limit, and all the datapoints which are over that are more important</a:t>
            </a:r>
            <a:endParaRPr/>
          </a:p>
          <a:p>
            <a:pPr indent="0" lvl="0" marL="0" rtl="0" algn="l">
              <a:spcBef>
                <a:spcPts val="0"/>
              </a:spcBef>
              <a:spcAft>
                <a:spcPts val="0"/>
              </a:spcAft>
              <a:buNone/>
            </a:pPr>
            <a:r>
              <a:rPr lang="fi"/>
              <a:t>Sigmoid - Its a more smooth function, but it takes more time to calculate</a:t>
            </a:r>
            <a:endParaRPr/>
          </a:p>
          <a:p>
            <a:pPr indent="0" lvl="0" marL="0" rtl="0" algn="l">
              <a:spcBef>
                <a:spcPts val="0"/>
              </a:spcBef>
              <a:spcAft>
                <a:spcPts val="0"/>
              </a:spcAft>
              <a:buNone/>
            </a:pPr>
            <a:r>
              <a:rPr lang="fi"/>
              <a:t>relu activation func - We can use something like the relu, so the penality is linear to the waterlevel at some point</a:t>
            </a:r>
            <a:endParaRPr/>
          </a:p>
          <a:p>
            <a:pPr indent="0" lvl="0" marL="0" rtl="0" algn="l">
              <a:spcBef>
                <a:spcPts val="0"/>
              </a:spcBef>
              <a:spcAft>
                <a:spcPts val="0"/>
              </a:spcAft>
              <a:buNone/>
            </a:pPr>
            <a:r>
              <a:rPr lang="fi"/>
              <a:t>relu squared - we can </a:t>
            </a:r>
            <a:r>
              <a:rPr lang="fi"/>
              <a:t>square the previous, so the very high water levels are even more important</a:t>
            </a:r>
            <a:endParaRPr/>
          </a:p>
          <a:p>
            <a:pPr indent="0" lvl="0" marL="0" rtl="0" algn="l">
              <a:spcBef>
                <a:spcPts val="0"/>
              </a:spcBef>
              <a:spcAft>
                <a:spcPts val="0"/>
              </a:spcAft>
              <a:buNone/>
            </a:pPr>
            <a:r>
              <a:rPr lang="fi"/>
              <a:t>make something out of polynomials - its easier to calculate, and we can tune a whole bunch of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fi"/>
              <a:t>we went with the last option, but there are many options to think about, so there is way to improve in this case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91e08af30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91e08af30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There is a small comparison diagram for the CNN model without and with this modified lost function at the 2006 flood</a:t>
            </a:r>
            <a:endParaRPr/>
          </a:p>
          <a:p>
            <a:pPr indent="0" lvl="0" marL="0" rtl="0" algn="l">
              <a:spcBef>
                <a:spcPts val="0"/>
              </a:spcBef>
              <a:spcAft>
                <a:spcPts val="0"/>
              </a:spcAft>
              <a:buNone/>
            </a:pPr>
            <a:r>
              <a:t/>
            </a:r>
            <a:endParaRPr/>
          </a:p>
          <a:p>
            <a:pPr indent="0" lvl="0" marL="0" rtl="0" algn="l">
              <a:spcBef>
                <a:spcPts val="0"/>
              </a:spcBef>
              <a:spcAft>
                <a:spcPts val="0"/>
              </a:spcAft>
              <a:buNone/>
            </a:pPr>
            <a:r>
              <a:rPr lang="fi"/>
              <a:t>-Its not good at average, not for everyday use</a:t>
            </a:r>
            <a:endParaRPr/>
          </a:p>
          <a:p>
            <a:pPr indent="0" lvl="0" marL="0" rtl="0" algn="l">
              <a:spcBef>
                <a:spcPts val="0"/>
              </a:spcBef>
              <a:spcAft>
                <a:spcPts val="0"/>
              </a:spcAft>
              <a:buNone/>
            </a:pPr>
            <a:r>
              <a:rPr lang="fi"/>
              <a:t>-At high water levels it isn’t bad, but there is still much room for improvement</a:t>
            </a:r>
            <a:endParaRPr/>
          </a:p>
          <a:p>
            <a:pPr indent="0" lvl="0" marL="0" rtl="0" algn="l">
              <a:spcBef>
                <a:spcPts val="0"/>
              </a:spcBef>
              <a:spcAft>
                <a:spcPts val="0"/>
              </a:spcAft>
              <a:buNone/>
            </a:pPr>
            <a:r>
              <a:rPr lang="fi"/>
              <a:t>-finetuning is not easy, because there are many functions to consider, but not many reasons to stick with one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96ccdad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96ccdad6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93853eb8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93853eb8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93853eb8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93853eb8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93853eb8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93853eb8d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93853eb8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93853eb8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93853eb8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93853eb8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93853eb8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93853eb8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91e08af3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91e08af3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LSTM is a cell based recurrent neural network with a built in forget property in the cell.</a:t>
            </a:r>
            <a:endParaRPr/>
          </a:p>
          <a:p>
            <a:pPr indent="0" lvl="0" marL="0" rtl="0" algn="l">
              <a:spcBef>
                <a:spcPts val="0"/>
              </a:spcBef>
              <a:spcAft>
                <a:spcPts val="0"/>
              </a:spcAft>
              <a:buNone/>
            </a:pPr>
            <a:r>
              <a:t/>
            </a:r>
            <a:endParaRPr/>
          </a:p>
          <a:p>
            <a:pPr indent="0" lvl="0" marL="0" rtl="0" algn="l">
              <a:spcBef>
                <a:spcPts val="0"/>
              </a:spcBef>
              <a:spcAft>
                <a:spcPts val="0"/>
              </a:spcAft>
              <a:buNone/>
            </a:pPr>
            <a:r>
              <a:rPr lang="fi"/>
              <a:t>CNN is a convolutional neural network, where the shared kernel slides along the given datas.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91e08af30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91e08af30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i"/>
              <a:t>Let’s </a:t>
            </a:r>
            <a:r>
              <a:rPr lang="fi"/>
              <a:t>imagine the datas as a table, where the columns represent the stations and the rows are the days before the prediction. Inside the table the water level is stored. </a:t>
            </a:r>
            <a:r>
              <a:rPr lang="fi"/>
              <a:t>In the case of the CNN network we used a 1 dimensional convolution where all the stations are observed with the same kernel. As you can see in this animation.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9.jpg"/><Relationship Id="rId7"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61900" y="615915"/>
            <a:ext cx="4524900" cy="248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i" sz="3900"/>
              <a:t>Water level forecasting for Tisza-river at Szeged</a:t>
            </a:r>
            <a:endParaRPr sz="3900"/>
          </a:p>
        </p:txBody>
      </p:sp>
      <p:sp>
        <p:nvSpPr>
          <p:cNvPr id="278" name="Google Shape;278;p13"/>
          <p:cNvSpPr txBox="1"/>
          <p:nvPr>
            <p:ph idx="1" type="subTitle"/>
          </p:nvPr>
        </p:nvSpPr>
        <p:spPr>
          <a:xfrm>
            <a:off x="561900" y="3210885"/>
            <a:ext cx="5220000" cy="131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fi" sz="2500"/>
              <a:t>Data processing and ML-models</a:t>
            </a:r>
            <a:endParaRPr b="1" sz="2500"/>
          </a:p>
          <a:p>
            <a:pPr indent="0" lvl="0" marL="0" rtl="0" algn="l">
              <a:spcBef>
                <a:spcPts val="0"/>
              </a:spcBef>
              <a:spcAft>
                <a:spcPts val="0"/>
              </a:spcAft>
              <a:buNone/>
            </a:pPr>
            <a:r>
              <a:rPr b="1" lang="fi" sz="2500"/>
              <a:t>LSTM &amp; CNN</a:t>
            </a:r>
            <a:endParaRPr b="1"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59" name="Shape 359"/>
        <p:cNvGrpSpPr/>
        <p:nvPr/>
      </p:nvGrpSpPr>
      <p:grpSpPr>
        <a:xfrm>
          <a:off x="0" y="0"/>
          <a:ext cx="0" cy="0"/>
          <a:chOff x="0" y="0"/>
          <a:chExt cx="0" cy="0"/>
        </a:xfrm>
      </p:grpSpPr>
      <p:sp>
        <p:nvSpPr>
          <p:cNvPr id="360" name="Google Shape;360;p22"/>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CNN with spatial information</a:t>
            </a:r>
            <a:endParaRPr b="1" sz="2000">
              <a:latin typeface="Maven Pro"/>
              <a:ea typeface="Maven Pro"/>
              <a:cs typeface="Maven Pro"/>
              <a:sym typeface="Maven Pro"/>
            </a:endParaRPr>
          </a:p>
        </p:txBody>
      </p:sp>
      <p:sp>
        <p:nvSpPr>
          <p:cNvPr id="361" name="Google Shape;361;p22"/>
          <p:cNvSpPr/>
          <p:nvPr/>
        </p:nvSpPr>
        <p:spPr>
          <a:xfrm>
            <a:off x="495300" y="1075551"/>
            <a:ext cx="8191500" cy="29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1210875" y="1624200"/>
            <a:ext cx="7475700" cy="2380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1210875" y="1624250"/>
            <a:ext cx="5763000" cy="2380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1210875" y="1624250"/>
            <a:ext cx="4116600" cy="2380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1210875" y="1624250"/>
            <a:ext cx="2469900" cy="23805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6" name="Google Shape;366;p22"/>
          <p:cNvGraphicFramePr/>
          <p:nvPr/>
        </p:nvGraphicFramePr>
        <p:xfrm>
          <a:off x="1210863" y="1624138"/>
          <a:ext cx="3000000" cy="3000000"/>
        </p:xfrm>
        <a:graphic>
          <a:graphicData uri="http://schemas.openxmlformats.org/drawingml/2006/table">
            <a:tbl>
              <a:tblPr>
                <a:noFill/>
                <a:tableStyleId>{B2F3FB27-D3F2-44D4-A328-6FDA6048C19C}</a:tableStyleId>
              </a:tblPr>
              <a:tblGrid>
                <a:gridCol w="823375"/>
                <a:gridCol w="823275"/>
                <a:gridCol w="823275"/>
                <a:gridCol w="823275"/>
                <a:gridCol w="823275"/>
                <a:gridCol w="823275"/>
                <a:gridCol w="823275"/>
                <a:gridCol w="823275"/>
                <a:gridCol w="889625"/>
              </a:tblGrid>
              <a:tr h="399600">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67" name="Google Shape;367;p22"/>
          <p:cNvGraphicFramePr/>
          <p:nvPr/>
        </p:nvGraphicFramePr>
        <p:xfrm>
          <a:off x="1210975" y="1075550"/>
          <a:ext cx="3000000" cy="3000000"/>
        </p:xfrm>
        <a:graphic>
          <a:graphicData uri="http://schemas.openxmlformats.org/drawingml/2006/table">
            <a:tbl>
              <a:tblPr>
                <a:noFill/>
                <a:tableStyleId>{B2F3FB27-D3F2-44D4-A328-6FDA6048C19C}</a:tableStyleId>
              </a:tblPr>
              <a:tblGrid>
                <a:gridCol w="823275"/>
                <a:gridCol w="823275"/>
                <a:gridCol w="823275"/>
                <a:gridCol w="823275"/>
                <a:gridCol w="823275"/>
                <a:gridCol w="823275"/>
                <a:gridCol w="823275"/>
                <a:gridCol w="823275"/>
                <a:gridCol w="889625"/>
              </a:tblGrid>
              <a:tr h="381000">
                <a:tc>
                  <a:txBody>
                    <a:bodyPr/>
                    <a:lstStyle/>
                    <a:p>
                      <a:pPr indent="0" lvl="0" marL="0" rtl="0" algn="ctr">
                        <a:spcBef>
                          <a:spcPts val="0"/>
                        </a:spcBef>
                        <a:spcAft>
                          <a:spcPts val="0"/>
                        </a:spcAft>
                        <a:buNone/>
                      </a:pPr>
                      <a:r>
                        <a:rPr lang="fi" sz="1200"/>
                        <a:t>Station 1</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fi" sz="1200"/>
                        <a:t>Szeged</a:t>
                      </a:r>
                      <a:endParaRPr b="1" sz="1200"/>
                    </a:p>
                    <a:p>
                      <a:pPr indent="0" lvl="0" marL="0" rtl="0" algn="ctr">
                        <a:spcBef>
                          <a:spcPts val="0"/>
                        </a:spcBef>
                        <a:spcAft>
                          <a:spcPts val="0"/>
                        </a:spcAft>
                        <a:buNone/>
                      </a:pPr>
                      <a:r>
                        <a:rPr lang="fi" sz="1200"/>
                        <a:t>0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Station2</a:t>
                      </a:r>
                      <a:endParaRPr sz="1200"/>
                    </a:p>
                    <a:p>
                      <a:pPr indent="0" lvl="0" marL="0" rtl="0" algn="ctr">
                        <a:spcBef>
                          <a:spcPts val="0"/>
                        </a:spcBef>
                        <a:spcAft>
                          <a:spcPts val="0"/>
                        </a:spcAft>
                        <a:buNone/>
                      </a:pPr>
                      <a:r>
                        <a:rPr lang="fi" sz="1200"/>
                        <a:t>0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3</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4</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5</a:t>
                      </a:r>
                      <a:endParaRPr sz="1200"/>
                    </a:p>
                    <a:p>
                      <a:pPr indent="0" lvl="0" marL="0" rtl="0" algn="ctr">
                        <a:spcBef>
                          <a:spcPts val="0"/>
                        </a:spcBef>
                        <a:spcAft>
                          <a:spcPts val="0"/>
                        </a:spcAft>
                        <a:buNone/>
                      </a:pPr>
                      <a:r>
                        <a:rPr lang="fi" sz="1200"/>
                        <a:t>2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6</a:t>
                      </a:r>
                      <a:endParaRPr sz="1200"/>
                    </a:p>
                    <a:p>
                      <a:pPr indent="0" lvl="0" marL="0" rtl="0" algn="ctr">
                        <a:spcBef>
                          <a:spcPts val="0"/>
                        </a:spcBef>
                        <a:spcAft>
                          <a:spcPts val="0"/>
                        </a:spcAft>
                        <a:buNone/>
                      </a:pPr>
                      <a:r>
                        <a:rPr lang="fi" sz="1200"/>
                        <a:t>2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48</a:t>
                      </a:r>
                      <a:endParaRPr sz="1200"/>
                    </a:p>
                    <a:p>
                      <a:pPr indent="0" lvl="0" marL="0" rtl="0" algn="ctr">
                        <a:spcBef>
                          <a:spcPts val="0"/>
                        </a:spcBef>
                        <a:spcAft>
                          <a:spcPts val="0"/>
                        </a:spcAft>
                        <a:buNone/>
                      </a:pPr>
                      <a:r>
                        <a:rPr lang="fi" sz="1200"/>
                        <a:t>15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68" name="Google Shape;368;p22"/>
          <p:cNvGraphicFramePr/>
          <p:nvPr/>
        </p:nvGraphicFramePr>
        <p:xfrm>
          <a:off x="495300" y="1075550"/>
          <a:ext cx="3000000" cy="3000000"/>
        </p:xfrm>
        <a:graphic>
          <a:graphicData uri="http://schemas.openxmlformats.org/drawingml/2006/table">
            <a:tbl>
              <a:tblPr>
                <a:noFill/>
                <a:tableStyleId>{B2F3FB27-D3F2-44D4-A328-6FDA6048C19C}</a:tableStyleId>
              </a:tblPr>
              <a:tblGrid>
                <a:gridCol w="715575"/>
              </a:tblGrid>
              <a:tr h="5515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9825">
                <a:tc>
                  <a:txBody>
                    <a:bodyPr/>
                    <a:lstStyle/>
                    <a:p>
                      <a:pPr indent="0" lvl="0" marL="0" rtl="0" algn="ctr">
                        <a:spcBef>
                          <a:spcPts val="0"/>
                        </a:spcBef>
                        <a:spcAft>
                          <a:spcPts val="0"/>
                        </a:spcAft>
                        <a:buNone/>
                      </a:pPr>
                      <a:r>
                        <a:rPr lang="fi"/>
                        <a:t>Day 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200">
                <a:tc>
                  <a:txBody>
                    <a:bodyPr/>
                    <a:lstStyle/>
                    <a:p>
                      <a:pPr indent="0" lvl="0" marL="0" rtl="0" algn="ctr">
                        <a:spcBef>
                          <a:spcPts val="0"/>
                        </a:spcBef>
                        <a:spcAft>
                          <a:spcPts val="0"/>
                        </a:spcAft>
                        <a:buNone/>
                      </a:pPr>
                      <a:r>
                        <a:rPr lang="fi"/>
                        <a:t>Day15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2" name="Shape 372"/>
        <p:cNvGrpSpPr/>
        <p:nvPr/>
      </p:nvGrpSpPr>
      <p:grpSpPr>
        <a:xfrm>
          <a:off x="0" y="0"/>
          <a:ext cx="0" cy="0"/>
          <a:chOff x="0" y="0"/>
          <a:chExt cx="0" cy="0"/>
        </a:xfrm>
      </p:grpSpPr>
      <p:sp>
        <p:nvSpPr>
          <p:cNvPr id="373" name="Google Shape;373;p23"/>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Results</a:t>
            </a:r>
            <a:endParaRPr b="1" sz="2000">
              <a:latin typeface="Maven Pro"/>
              <a:ea typeface="Maven Pro"/>
              <a:cs typeface="Maven Pro"/>
              <a:sym typeface="Maven Pro"/>
            </a:endParaRPr>
          </a:p>
        </p:txBody>
      </p:sp>
      <p:pic>
        <p:nvPicPr>
          <p:cNvPr id="374" name="Google Shape;374;p23"/>
          <p:cNvPicPr preferRelativeResize="0"/>
          <p:nvPr/>
        </p:nvPicPr>
        <p:blipFill>
          <a:blip r:embed="rId3">
            <a:alphaModFix/>
          </a:blip>
          <a:stretch>
            <a:fillRect/>
          </a:stretch>
        </p:blipFill>
        <p:spPr>
          <a:xfrm>
            <a:off x="1645025" y="1055250"/>
            <a:ext cx="5823549" cy="4006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78" name="Shape 378"/>
        <p:cNvGrpSpPr/>
        <p:nvPr/>
      </p:nvGrpSpPr>
      <p:grpSpPr>
        <a:xfrm>
          <a:off x="0" y="0"/>
          <a:ext cx="0" cy="0"/>
          <a:chOff x="0" y="0"/>
          <a:chExt cx="0" cy="0"/>
        </a:xfrm>
      </p:grpSpPr>
      <p:sp>
        <p:nvSpPr>
          <p:cNvPr id="379" name="Google Shape;379;p24"/>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Results - LSTM</a:t>
            </a:r>
            <a:endParaRPr b="1" sz="2000">
              <a:latin typeface="Maven Pro"/>
              <a:ea typeface="Maven Pro"/>
              <a:cs typeface="Maven Pro"/>
              <a:sym typeface="Maven Pro"/>
            </a:endParaRPr>
          </a:p>
        </p:txBody>
      </p:sp>
      <p:pic>
        <p:nvPicPr>
          <p:cNvPr id="380" name="Google Shape;380;p24"/>
          <p:cNvPicPr preferRelativeResize="0"/>
          <p:nvPr/>
        </p:nvPicPr>
        <p:blipFill>
          <a:blip r:embed="rId3">
            <a:alphaModFix/>
          </a:blip>
          <a:stretch>
            <a:fillRect/>
          </a:stretch>
        </p:blipFill>
        <p:spPr>
          <a:xfrm>
            <a:off x="5209900" y="1298750"/>
            <a:ext cx="3735373" cy="3735373"/>
          </a:xfrm>
          <a:prstGeom prst="rect">
            <a:avLst/>
          </a:prstGeom>
          <a:noFill/>
          <a:ln>
            <a:noFill/>
          </a:ln>
        </p:spPr>
      </p:pic>
      <p:pic>
        <p:nvPicPr>
          <p:cNvPr id="381" name="Google Shape;381;p24"/>
          <p:cNvPicPr preferRelativeResize="0"/>
          <p:nvPr/>
        </p:nvPicPr>
        <p:blipFill>
          <a:blip r:embed="rId4">
            <a:alphaModFix/>
          </a:blip>
          <a:stretch>
            <a:fillRect/>
          </a:stretch>
        </p:blipFill>
        <p:spPr>
          <a:xfrm>
            <a:off x="152400" y="1451150"/>
            <a:ext cx="4905098" cy="30369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85" name="Shape 385"/>
        <p:cNvGrpSpPr/>
        <p:nvPr/>
      </p:nvGrpSpPr>
      <p:grpSpPr>
        <a:xfrm>
          <a:off x="0" y="0"/>
          <a:ext cx="0" cy="0"/>
          <a:chOff x="0" y="0"/>
          <a:chExt cx="0" cy="0"/>
        </a:xfrm>
      </p:grpSpPr>
      <p:pic>
        <p:nvPicPr>
          <p:cNvPr id="386" name="Google Shape;386;p25"/>
          <p:cNvPicPr preferRelativeResize="0"/>
          <p:nvPr/>
        </p:nvPicPr>
        <p:blipFill>
          <a:blip r:embed="rId3">
            <a:alphaModFix/>
          </a:blip>
          <a:stretch>
            <a:fillRect/>
          </a:stretch>
        </p:blipFill>
        <p:spPr>
          <a:xfrm>
            <a:off x="5209900" y="1298750"/>
            <a:ext cx="3735373" cy="3735373"/>
          </a:xfrm>
          <a:prstGeom prst="rect">
            <a:avLst/>
          </a:prstGeom>
          <a:noFill/>
          <a:ln>
            <a:noFill/>
          </a:ln>
        </p:spPr>
      </p:pic>
      <p:pic>
        <p:nvPicPr>
          <p:cNvPr id="387" name="Google Shape;387;p25"/>
          <p:cNvPicPr preferRelativeResize="0"/>
          <p:nvPr/>
        </p:nvPicPr>
        <p:blipFill>
          <a:blip r:embed="rId4">
            <a:alphaModFix/>
          </a:blip>
          <a:stretch>
            <a:fillRect/>
          </a:stretch>
        </p:blipFill>
        <p:spPr>
          <a:xfrm>
            <a:off x="152400" y="1474525"/>
            <a:ext cx="4905098" cy="3036946"/>
          </a:xfrm>
          <a:prstGeom prst="rect">
            <a:avLst/>
          </a:prstGeom>
          <a:noFill/>
          <a:ln>
            <a:noFill/>
          </a:ln>
        </p:spPr>
      </p:pic>
      <p:sp>
        <p:nvSpPr>
          <p:cNvPr id="388" name="Google Shape;388;p25"/>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Results - CNN</a:t>
            </a:r>
            <a:endParaRPr b="1" sz="20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2" name="Shape 392"/>
        <p:cNvGrpSpPr/>
        <p:nvPr/>
      </p:nvGrpSpPr>
      <p:grpSpPr>
        <a:xfrm>
          <a:off x="0" y="0"/>
          <a:ext cx="0" cy="0"/>
          <a:chOff x="0" y="0"/>
          <a:chExt cx="0" cy="0"/>
        </a:xfrm>
      </p:grpSpPr>
      <p:sp>
        <p:nvSpPr>
          <p:cNvPr id="393" name="Google Shape;393;p26"/>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Results - CNN Spatial</a:t>
            </a:r>
            <a:endParaRPr b="1" sz="2000">
              <a:latin typeface="Maven Pro"/>
              <a:ea typeface="Maven Pro"/>
              <a:cs typeface="Maven Pro"/>
              <a:sym typeface="Maven Pro"/>
            </a:endParaRPr>
          </a:p>
        </p:txBody>
      </p:sp>
      <p:pic>
        <p:nvPicPr>
          <p:cNvPr id="394" name="Google Shape;394;p26"/>
          <p:cNvPicPr preferRelativeResize="0"/>
          <p:nvPr/>
        </p:nvPicPr>
        <p:blipFill>
          <a:blip r:embed="rId3">
            <a:alphaModFix/>
          </a:blip>
          <a:stretch>
            <a:fillRect/>
          </a:stretch>
        </p:blipFill>
        <p:spPr>
          <a:xfrm>
            <a:off x="166980" y="1373725"/>
            <a:ext cx="4905093" cy="3036949"/>
          </a:xfrm>
          <a:prstGeom prst="rect">
            <a:avLst/>
          </a:prstGeom>
          <a:noFill/>
          <a:ln>
            <a:noFill/>
          </a:ln>
        </p:spPr>
      </p:pic>
      <p:pic>
        <p:nvPicPr>
          <p:cNvPr id="395" name="Google Shape;395;p26"/>
          <p:cNvPicPr preferRelativeResize="0"/>
          <p:nvPr/>
        </p:nvPicPr>
        <p:blipFill rotWithShape="1">
          <a:blip r:embed="rId4">
            <a:alphaModFix/>
          </a:blip>
          <a:srcRect b="0" l="0" r="6367" t="7071"/>
          <a:stretch/>
        </p:blipFill>
        <p:spPr>
          <a:xfrm>
            <a:off x="5220950" y="1255725"/>
            <a:ext cx="3735373" cy="37353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99" name="Shape 399"/>
        <p:cNvGrpSpPr/>
        <p:nvPr/>
      </p:nvGrpSpPr>
      <p:grpSpPr>
        <a:xfrm>
          <a:off x="0" y="0"/>
          <a:ext cx="0" cy="0"/>
          <a:chOff x="0" y="0"/>
          <a:chExt cx="0" cy="0"/>
        </a:xfrm>
      </p:grpSpPr>
      <p:pic>
        <p:nvPicPr>
          <p:cNvPr id="400" name="Google Shape;400;p27"/>
          <p:cNvPicPr preferRelativeResize="0"/>
          <p:nvPr/>
        </p:nvPicPr>
        <p:blipFill rotWithShape="1">
          <a:blip r:embed="rId3">
            <a:alphaModFix/>
          </a:blip>
          <a:srcRect b="0" l="0" r="0" t="0"/>
          <a:stretch/>
        </p:blipFill>
        <p:spPr>
          <a:xfrm>
            <a:off x="1962650" y="1346725"/>
            <a:ext cx="5003925" cy="3252550"/>
          </a:xfrm>
          <a:prstGeom prst="rect">
            <a:avLst/>
          </a:prstGeom>
          <a:noFill/>
          <a:ln>
            <a:noFill/>
          </a:ln>
        </p:spPr>
      </p:pic>
      <p:pic>
        <p:nvPicPr>
          <p:cNvPr id="401" name="Google Shape;401;p27"/>
          <p:cNvPicPr preferRelativeResize="0"/>
          <p:nvPr/>
        </p:nvPicPr>
        <p:blipFill>
          <a:blip r:embed="rId4">
            <a:alphaModFix/>
          </a:blip>
          <a:stretch>
            <a:fillRect/>
          </a:stretch>
        </p:blipFill>
        <p:spPr>
          <a:xfrm>
            <a:off x="1962652" y="1346725"/>
            <a:ext cx="5003924" cy="3252550"/>
          </a:xfrm>
          <a:prstGeom prst="rect">
            <a:avLst/>
          </a:prstGeom>
          <a:noFill/>
          <a:ln>
            <a:noFill/>
          </a:ln>
        </p:spPr>
      </p:pic>
      <p:sp>
        <p:nvSpPr>
          <p:cNvPr id="402" name="Google Shape;402;p27"/>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Modifying the loss function</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The Idea</a:t>
            </a:r>
            <a:endParaRPr b="1" sz="2000">
              <a:latin typeface="Maven Pro"/>
              <a:ea typeface="Maven Pro"/>
              <a:cs typeface="Maven Pro"/>
              <a:sym typeface="Maven Pro"/>
            </a:endParaRPr>
          </a:p>
        </p:txBody>
      </p:sp>
      <p:pic>
        <p:nvPicPr>
          <p:cNvPr id="403" name="Google Shape;403;p27"/>
          <p:cNvPicPr preferRelativeResize="0"/>
          <p:nvPr/>
        </p:nvPicPr>
        <p:blipFill rotWithShape="1">
          <a:blip r:embed="rId5">
            <a:alphaModFix/>
          </a:blip>
          <a:srcRect b="0" l="0" r="0" t="0"/>
          <a:stretch/>
        </p:blipFill>
        <p:spPr>
          <a:xfrm>
            <a:off x="1962639" y="1346725"/>
            <a:ext cx="5003924" cy="3252550"/>
          </a:xfrm>
          <a:prstGeom prst="rect">
            <a:avLst/>
          </a:prstGeom>
          <a:noFill/>
          <a:ln>
            <a:noFill/>
          </a:ln>
        </p:spPr>
      </p:pic>
      <p:pic>
        <p:nvPicPr>
          <p:cNvPr id="404" name="Google Shape;404;p27"/>
          <p:cNvPicPr preferRelativeResize="0"/>
          <p:nvPr/>
        </p:nvPicPr>
        <p:blipFill>
          <a:blip r:embed="rId6">
            <a:alphaModFix/>
          </a:blip>
          <a:stretch>
            <a:fillRect/>
          </a:stretch>
        </p:blipFill>
        <p:spPr>
          <a:xfrm>
            <a:off x="1962652" y="1346725"/>
            <a:ext cx="5003924" cy="3252550"/>
          </a:xfrm>
          <a:prstGeom prst="rect">
            <a:avLst/>
          </a:prstGeom>
          <a:noFill/>
          <a:ln>
            <a:noFill/>
          </a:ln>
        </p:spPr>
      </p:pic>
      <p:pic>
        <p:nvPicPr>
          <p:cNvPr id="405" name="Google Shape;405;p27"/>
          <p:cNvPicPr preferRelativeResize="0"/>
          <p:nvPr/>
        </p:nvPicPr>
        <p:blipFill>
          <a:blip r:embed="rId7">
            <a:alphaModFix/>
          </a:blip>
          <a:stretch>
            <a:fillRect/>
          </a:stretch>
        </p:blipFill>
        <p:spPr>
          <a:xfrm>
            <a:off x="1962652" y="1346725"/>
            <a:ext cx="5003924" cy="3252550"/>
          </a:xfrm>
          <a:prstGeom prst="rect">
            <a:avLst/>
          </a:prstGeom>
          <a:noFill/>
          <a:ln>
            <a:noFill/>
          </a:ln>
        </p:spPr>
      </p:pic>
      <p:sp>
        <p:nvSpPr>
          <p:cNvPr id="406" name="Google Shape;406;p27"/>
          <p:cNvSpPr txBox="1"/>
          <p:nvPr/>
        </p:nvSpPr>
        <p:spPr>
          <a:xfrm>
            <a:off x="3175813" y="4551300"/>
            <a:ext cx="27924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i" sz="1900">
                <a:solidFill>
                  <a:schemeClr val="lt1"/>
                </a:solidFill>
                <a:latin typeface="Nunito"/>
                <a:ea typeface="Nunito"/>
                <a:cs typeface="Nunito"/>
                <a:sym typeface="Nunito"/>
              </a:rPr>
              <a:t>The current water leve</a:t>
            </a:r>
            <a:r>
              <a:rPr lang="fi" sz="1900">
                <a:solidFill>
                  <a:schemeClr val="lt1"/>
                </a:solidFill>
                <a:latin typeface="Nunito"/>
                <a:ea typeface="Nunito"/>
                <a:cs typeface="Nunito"/>
                <a:sym typeface="Nunito"/>
              </a:rPr>
              <a:t>l</a:t>
            </a:r>
            <a:endParaRPr sz="1900">
              <a:solidFill>
                <a:schemeClr val="lt1"/>
              </a:solidFill>
              <a:latin typeface="Nunito"/>
              <a:ea typeface="Nunito"/>
              <a:cs typeface="Nunito"/>
              <a:sym typeface="Nunito"/>
            </a:endParaRPr>
          </a:p>
        </p:txBody>
      </p:sp>
      <p:sp>
        <p:nvSpPr>
          <p:cNvPr id="407" name="Google Shape;407;p27"/>
          <p:cNvSpPr txBox="1"/>
          <p:nvPr/>
        </p:nvSpPr>
        <p:spPr>
          <a:xfrm rot="-5400000">
            <a:off x="79475" y="2701825"/>
            <a:ext cx="315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i" sz="1700">
                <a:solidFill>
                  <a:schemeClr val="lt1"/>
                </a:solidFill>
                <a:latin typeface="Nunito"/>
                <a:ea typeface="Nunito"/>
                <a:cs typeface="Nunito"/>
                <a:sym typeface="Nunito"/>
              </a:rPr>
              <a:t>The </a:t>
            </a:r>
            <a:r>
              <a:rPr lang="fi" sz="1700">
                <a:solidFill>
                  <a:schemeClr val="lt1"/>
                </a:solidFill>
                <a:latin typeface="Nunito"/>
                <a:ea typeface="Nunito"/>
                <a:cs typeface="Nunito"/>
                <a:sym typeface="Nunito"/>
              </a:rPr>
              <a:t>coefficient</a:t>
            </a:r>
            <a:r>
              <a:rPr lang="fi" sz="1700">
                <a:solidFill>
                  <a:schemeClr val="lt1"/>
                </a:solidFill>
                <a:latin typeface="Nunito"/>
                <a:ea typeface="Nunito"/>
                <a:cs typeface="Nunito"/>
                <a:sym typeface="Nunito"/>
              </a:rPr>
              <a:t> for the penality</a:t>
            </a:r>
            <a:endParaRPr sz="1700">
              <a:solidFill>
                <a:schemeClr val="l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
                                        <p:tgtEl>
                                          <p:spTgt spid="400"/>
                                        </p:tgtEl>
                                      </p:cBhvr>
                                    </p:animEffec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411" name="Shape 411"/>
        <p:cNvGrpSpPr/>
        <p:nvPr/>
      </p:nvGrpSpPr>
      <p:grpSpPr>
        <a:xfrm>
          <a:off x="0" y="0"/>
          <a:ext cx="0" cy="0"/>
          <a:chOff x="0" y="0"/>
          <a:chExt cx="0" cy="0"/>
        </a:xfrm>
      </p:grpSpPr>
      <p:sp>
        <p:nvSpPr>
          <p:cNvPr id="412" name="Google Shape;412;p28"/>
          <p:cNvSpPr txBox="1"/>
          <p:nvPr>
            <p:ph idx="1" type="body"/>
          </p:nvPr>
        </p:nvSpPr>
        <p:spPr>
          <a:xfrm>
            <a:off x="1023150" y="233750"/>
            <a:ext cx="7097700" cy="8121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Modifying the loss function</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Results with CNN</a:t>
            </a:r>
            <a:endParaRPr b="1" sz="2000">
              <a:latin typeface="Maven Pro"/>
              <a:ea typeface="Maven Pro"/>
              <a:cs typeface="Maven Pro"/>
              <a:sym typeface="Maven Pro"/>
            </a:endParaRPr>
          </a:p>
        </p:txBody>
      </p:sp>
      <p:pic>
        <p:nvPicPr>
          <p:cNvPr id="413" name="Google Shape;413;p28"/>
          <p:cNvPicPr preferRelativeResize="0"/>
          <p:nvPr/>
        </p:nvPicPr>
        <p:blipFill>
          <a:blip r:embed="rId3">
            <a:alphaModFix/>
          </a:blip>
          <a:stretch>
            <a:fillRect/>
          </a:stretch>
        </p:blipFill>
        <p:spPr>
          <a:xfrm>
            <a:off x="4572000" y="1551550"/>
            <a:ext cx="4572001" cy="2830705"/>
          </a:xfrm>
          <a:prstGeom prst="rect">
            <a:avLst/>
          </a:prstGeom>
          <a:noFill/>
          <a:ln>
            <a:noFill/>
          </a:ln>
        </p:spPr>
      </p:pic>
      <p:pic>
        <p:nvPicPr>
          <p:cNvPr id="414" name="Google Shape;414;p28"/>
          <p:cNvPicPr preferRelativeResize="0"/>
          <p:nvPr/>
        </p:nvPicPr>
        <p:blipFill>
          <a:blip r:embed="rId4">
            <a:alphaModFix/>
          </a:blip>
          <a:stretch>
            <a:fillRect/>
          </a:stretch>
        </p:blipFill>
        <p:spPr>
          <a:xfrm>
            <a:off x="0" y="1551538"/>
            <a:ext cx="4572001" cy="2830715"/>
          </a:xfrm>
          <a:prstGeom prst="rect">
            <a:avLst/>
          </a:prstGeom>
          <a:noFill/>
          <a:ln>
            <a:noFill/>
          </a:ln>
        </p:spPr>
      </p:pic>
      <p:sp>
        <p:nvSpPr>
          <p:cNvPr id="415" name="Google Shape;415;p28"/>
          <p:cNvSpPr txBox="1"/>
          <p:nvPr/>
        </p:nvSpPr>
        <p:spPr>
          <a:xfrm>
            <a:off x="1779250" y="998075"/>
            <a:ext cx="7364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i" sz="1700">
                <a:solidFill>
                  <a:schemeClr val="lt1"/>
                </a:solidFill>
                <a:latin typeface="Nunito"/>
                <a:ea typeface="Nunito"/>
                <a:cs typeface="Nunito"/>
                <a:sym typeface="Nunito"/>
              </a:rPr>
              <a:t>Original CNN						CNN with Modified LossFunction			</a:t>
            </a:r>
            <a:endParaRPr sz="1700">
              <a:solidFill>
                <a:schemeClr val="l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100"/>
                                        <p:tgtEl>
                                          <p:spTgt spid="414"/>
                                        </p:tgtEl>
                                      </p:cBhvr>
                                    </p:animEffect>
                                    <p:set>
                                      <p:cBhvr>
                                        <p:cTn dur="1" fill="hold">
                                          <p:stCondLst>
                                            <p:cond delay="100"/>
                                          </p:stCondLst>
                                        </p:cTn>
                                        <p:tgtEl>
                                          <p:spTgt spid="4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413"/>
                                        </p:tgtEl>
                                      </p:cBhvr>
                                    </p:animEffect>
                                    <p:set>
                                      <p:cBhvr>
                                        <p:cTn dur="1" fill="hold">
                                          <p:stCondLst>
                                            <p:cond delay="100"/>
                                          </p:stCondLst>
                                        </p:cTn>
                                        <p:tgtEl>
                                          <p:spTgt spid="4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9"/>
          <p:cNvSpPr txBox="1"/>
          <p:nvPr>
            <p:ph type="title"/>
          </p:nvPr>
        </p:nvSpPr>
        <p:spPr>
          <a:xfrm>
            <a:off x="1388625" y="320200"/>
            <a:ext cx="6366900" cy="90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i" sz="2000"/>
              <a:t>Thank you for your attention!</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370975" y="381993"/>
            <a:ext cx="4255500" cy="871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i"/>
              <a:t>Context</a:t>
            </a:r>
            <a:endParaRPr/>
          </a:p>
        </p:txBody>
      </p:sp>
      <p:sp>
        <p:nvSpPr>
          <p:cNvPr id="284" name="Google Shape;284;p14"/>
          <p:cNvSpPr txBox="1"/>
          <p:nvPr>
            <p:ph idx="1" type="subTitle"/>
          </p:nvPr>
        </p:nvSpPr>
        <p:spPr>
          <a:xfrm>
            <a:off x="0" y="1440450"/>
            <a:ext cx="5287500" cy="11961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fi"/>
              <a:t>Paper</a:t>
            </a:r>
            <a:r>
              <a:rPr lang="fi"/>
              <a:t> </a:t>
            </a:r>
            <a:r>
              <a:rPr b="1" lang="fi" sz="1800"/>
              <a:t>2023</a:t>
            </a:r>
            <a:r>
              <a:rPr lang="fi"/>
              <a:t> by: </a:t>
            </a:r>
            <a:endParaRPr/>
          </a:p>
          <a:p>
            <a:pPr indent="0" lvl="0" marL="457200" rtl="0" algn="l">
              <a:lnSpc>
                <a:spcPct val="90000"/>
              </a:lnSpc>
              <a:spcBef>
                <a:spcPts val="0"/>
              </a:spcBef>
              <a:spcAft>
                <a:spcPts val="0"/>
              </a:spcAft>
              <a:buNone/>
            </a:pPr>
            <a:r>
              <a:t/>
            </a:r>
            <a:endParaRPr/>
          </a:p>
          <a:p>
            <a:pPr indent="0" lvl="0" marL="457200" rtl="0" algn="just">
              <a:lnSpc>
                <a:spcPct val="100000"/>
              </a:lnSpc>
              <a:spcBef>
                <a:spcPts val="0"/>
              </a:spcBef>
              <a:spcAft>
                <a:spcPts val="0"/>
              </a:spcAft>
              <a:buNone/>
            </a:pPr>
            <a:r>
              <a:rPr i="1" lang="fi" sz="1700"/>
              <a:t>Zsolt Vizi, Bálint Batki, Luca Rátki, Szabolcs Szalánczi, István Fehérváry, Péter Kozák, Tímea Kiss</a:t>
            </a:r>
            <a:endParaRPr i="1" sz="1700"/>
          </a:p>
          <a:p>
            <a:pPr indent="0" lvl="0" marL="457200" rtl="0" algn="just">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1400">
              <a:latin typeface="Times New Roman"/>
              <a:ea typeface="Times New Roman"/>
              <a:cs typeface="Times New Roman"/>
              <a:sym typeface="Times New Roman"/>
            </a:endParaRPr>
          </a:p>
          <a:p>
            <a:pPr indent="0" lvl="0" marL="457200" rtl="0" algn="l">
              <a:lnSpc>
                <a:spcPct val="90000"/>
              </a:lnSpc>
              <a:spcBef>
                <a:spcPts val="0"/>
              </a:spcBef>
              <a:spcAft>
                <a:spcPts val="0"/>
              </a:spcAft>
              <a:buNone/>
            </a:pPr>
            <a:r>
              <a:t/>
            </a:r>
            <a:endParaRPr b="1" baseline="30000" sz="2100"/>
          </a:p>
        </p:txBody>
      </p:sp>
      <p:sp>
        <p:nvSpPr>
          <p:cNvPr id="285" name="Google Shape;285;p14"/>
          <p:cNvSpPr txBox="1"/>
          <p:nvPr/>
        </p:nvSpPr>
        <p:spPr>
          <a:xfrm>
            <a:off x="0" y="2895900"/>
            <a:ext cx="6252900" cy="13254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b="1" lang="fi" sz="2100">
                <a:solidFill>
                  <a:schemeClr val="lt1"/>
                </a:solidFill>
                <a:latin typeface="Nunito"/>
                <a:ea typeface="Nunito"/>
                <a:cs typeface="Nunito"/>
                <a:sym typeface="Nunito"/>
              </a:rPr>
              <a:t>Water level prediction with various machine learning algorithms for a lowland river</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89" name="Shape 289"/>
        <p:cNvGrpSpPr/>
        <p:nvPr/>
      </p:nvGrpSpPr>
      <p:grpSpPr>
        <a:xfrm>
          <a:off x="0" y="0"/>
          <a:ext cx="0" cy="0"/>
          <a:chOff x="0" y="0"/>
          <a:chExt cx="0" cy="0"/>
        </a:xfrm>
      </p:grpSpPr>
      <p:sp>
        <p:nvSpPr>
          <p:cNvPr id="290" name="Google Shape;290;p15"/>
          <p:cNvSpPr txBox="1"/>
          <p:nvPr/>
        </p:nvSpPr>
        <p:spPr>
          <a:xfrm>
            <a:off x="364025" y="1101175"/>
            <a:ext cx="4632000" cy="23835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river changes</a:t>
            </a:r>
            <a:endParaRPr b="1" sz="2100">
              <a:solidFill>
                <a:schemeClr val="lt1"/>
              </a:solidFill>
              <a:latin typeface="Nunito"/>
              <a:ea typeface="Nunito"/>
              <a:cs typeface="Nunito"/>
              <a:sym typeface="Nunito"/>
            </a:endParaRPr>
          </a:p>
          <a:p>
            <a:pPr indent="-361950" lvl="1" marL="9144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time</a:t>
            </a:r>
            <a:endParaRPr b="1" sz="2100">
              <a:solidFill>
                <a:schemeClr val="lt1"/>
              </a:solidFill>
              <a:latin typeface="Nunito"/>
              <a:ea typeface="Nunito"/>
              <a:cs typeface="Nunito"/>
              <a:sym typeface="Nunito"/>
            </a:endParaRPr>
          </a:p>
          <a:p>
            <a:pPr indent="-361950" lvl="1" marL="9144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floods</a:t>
            </a:r>
            <a:endParaRPr b="1" sz="2100">
              <a:solidFill>
                <a:schemeClr val="lt1"/>
              </a:solidFill>
              <a:latin typeface="Nunito"/>
              <a:ea typeface="Nunito"/>
              <a:cs typeface="Nunito"/>
              <a:sym typeface="Nunito"/>
            </a:endParaRPr>
          </a:p>
          <a:p>
            <a:pPr indent="-361950" lvl="1" marL="9144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dams</a:t>
            </a:r>
            <a:endParaRPr b="1" sz="2100">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b="1" sz="2100">
              <a:latin typeface="Nunito"/>
              <a:ea typeface="Nunito"/>
              <a:cs typeface="Nunito"/>
              <a:sym typeface="Nunito"/>
            </a:endParaRPr>
          </a:p>
        </p:txBody>
      </p:sp>
      <p:sp>
        <p:nvSpPr>
          <p:cNvPr id="291" name="Google Shape;291;p15"/>
          <p:cNvSpPr txBox="1"/>
          <p:nvPr>
            <p:ph idx="4294967295" type="ctrTitle"/>
          </p:nvPr>
        </p:nvSpPr>
        <p:spPr>
          <a:xfrm>
            <a:off x="364025" y="388967"/>
            <a:ext cx="4255500" cy="71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i" sz="3600">
                <a:solidFill>
                  <a:schemeClr val="lt1"/>
                </a:solidFill>
              </a:rPr>
              <a:t>Flood Prediction</a:t>
            </a:r>
            <a:endParaRPr sz="3600">
              <a:solidFill>
                <a:schemeClr val="lt1"/>
              </a:solidFill>
            </a:endParaRPr>
          </a:p>
        </p:txBody>
      </p:sp>
      <p:pic>
        <p:nvPicPr>
          <p:cNvPr id="292" name="Google Shape;292;p15"/>
          <p:cNvPicPr preferRelativeResize="0"/>
          <p:nvPr/>
        </p:nvPicPr>
        <p:blipFill rotWithShape="1">
          <a:blip r:embed="rId3">
            <a:alphaModFix/>
          </a:blip>
          <a:srcRect b="0" l="0" r="0" t="7510"/>
          <a:stretch/>
        </p:blipFill>
        <p:spPr>
          <a:xfrm>
            <a:off x="5589550" y="160875"/>
            <a:ext cx="3395575" cy="4830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0" y="650300"/>
            <a:ext cx="3104400" cy="177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i" sz="3200"/>
              <a:t>Data visualisation</a:t>
            </a:r>
            <a:endParaRPr sz="3200"/>
          </a:p>
        </p:txBody>
      </p:sp>
      <p:pic>
        <p:nvPicPr>
          <p:cNvPr id="298" name="Google Shape;298;p16"/>
          <p:cNvPicPr preferRelativeResize="0"/>
          <p:nvPr/>
        </p:nvPicPr>
        <p:blipFill rotWithShape="1">
          <a:blip r:embed="rId3">
            <a:alphaModFix/>
          </a:blip>
          <a:srcRect b="4940" l="5929" r="8877" t="10607"/>
          <a:stretch/>
        </p:blipFill>
        <p:spPr>
          <a:xfrm>
            <a:off x="3104250" y="309725"/>
            <a:ext cx="5623450" cy="4560025"/>
          </a:xfrm>
          <a:prstGeom prst="rect">
            <a:avLst/>
          </a:prstGeom>
          <a:noFill/>
          <a:ln>
            <a:noFill/>
          </a:ln>
        </p:spPr>
      </p:pic>
      <p:sp>
        <p:nvSpPr>
          <p:cNvPr id="299" name="Google Shape;299;p16"/>
          <p:cNvSpPr txBox="1"/>
          <p:nvPr/>
        </p:nvSpPr>
        <p:spPr>
          <a:xfrm>
            <a:off x="6530500" y="857225"/>
            <a:ext cx="2197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700">
                <a:solidFill>
                  <a:srgbClr val="FF0000"/>
                </a:solidFill>
                <a:latin typeface="Nunito"/>
                <a:ea typeface="Nunito"/>
                <a:cs typeface="Nunito"/>
                <a:sym typeface="Nunito"/>
              </a:rPr>
              <a:t>WINTER</a:t>
            </a:r>
            <a:endParaRPr b="1" sz="1700">
              <a:solidFill>
                <a:srgbClr val="FF0000"/>
              </a:solidFill>
              <a:latin typeface="Nunito"/>
              <a:ea typeface="Nunito"/>
              <a:cs typeface="Nunito"/>
              <a:sym typeface="Nunito"/>
            </a:endParaRPr>
          </a:p>
        </p:txBody>
      </p:sp>
      <p:sp>
        <p:nvSpPr>
          <p:cNvPr id="300" name="Google Shape;300;p16"/>
          <p:cNvSpPr txBox="1"/>
          <p:nvPr/>
        </p:nvSpPr>
        <p:spPr>
          <a:xfrm>
            <a:off x="6530500" y="1995488"/>
            <a:ext cx="2197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700">
                <a:solidFill>
                  <a:srgbClr val="FF0000"/>
                </a:solidFill>
                <a:latin typeface="Nunito"/>
                <a:ea typeface="Nunito"/>
                <a:cs typeface="Nunito"/>
                <a:sym typeface="Nunito"/>
              </a:rPr>
              <a:t>SPRING</a:t>
            </a:r>
            <a:endParaRPr b="1" sz="1700">
              <a:solidFill>
                <a:srgbClr val="FF0000"/>
              </a:solidFill>
              <a:latin typeface="Nunito"/>
              <a:ea typeface="Nunito"/>
              <a:cs typeface="Nunito"/>
              <a:sym typeface="Nunito"/>
            </a:endParaRPr>
          </a:p>
        </p:txBody>
      </p:sp>
      <p:sp>
        <p:nvSpPr>
          <p:cNvPr id="301" name="Google Shape;301;p16"/>
          <p:cNvSpPr txBox="1"/>
          <p:nvPr/>
        </p:nvSpPr>
        <p:spPr>
          <a:xfrm>
            <a:off x="6530500" y="3133750"/>
            <a:ext cx="21972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700">
                <a:solidFill>
                  <a:srgbClr val="FF0000"/>
                </a:solidFill>
                <a:latin typeface="Nunito"/>
                <a:ea typeface="Nunito"/>
                <a:cs typeface="Nunito"/>
                <a:sym typeface="Nunito"/>
              </a:rPr>
              <a:t>SUMMER</a:t>
            </a:r>
            <a:endParaRPr b="1" sz="1700">
              <a:solidFill>
                <a:srgbClr val="FF0000"/>
              </a:solidFill>
              <a:latin typeface="Nunito"/>
              <a:ea typeface="Nunito"/>
              <a:cs typeface="Nunito"/>
              <a:sym typeface="Nunito"/>
            </a:endParaRPr>
          </a:p>
        </p:txBody>
      </p:sp>
      <p:sp>
        <p:nvSpPr>
          <p:cNvPr id="302" name="Google Shape;302;p16"/>
          <p:cNvSpPr txBox="1"/>
          <p:nvPr/>
        </p:nvSpPr>
        <p:spPr>
          <a:xfrm>
            <a:off x="432000" y="2571750"/>
            <a:ext cx="2240400" cy="605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Nunito"/>
              <a:buChar char="●"/>
            </a:pPr>
            <a:r>
              <a:rPr b="1" lang="fi" sz="1600">
                <a:solidFill>
                  <a:schemeClr val="lt1"/>
                </a:solidFill>
                <a:latin typeface="Nunito"/>
                <a:ea typeface="Nunito"/>
                <a:cs typeface="Nunito"/>
                <a:sym typeface="Nunito"/>
              </a:rPr>
              <a:t>Flood of 1970</a:t>
            </a:r>
            <a:endParaRPr b="1" sz="1600">
              <a:solidFill>
                <a:schemeClr val="lt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7"/>
          <p:cNvSpPr txBox="1"/>
          <p:nvPr/>
        </p:nvSpPr>
        <p:spPr>
          <a:xfrm>
            <a:off x="6108563" y="4681250"/>
            <a:ext cx="2463600" cy="37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i">
                <a:latin typeface="Nunito"/>
                <a:ea typeface="Nunito"/>
                <a:cs typeface="Nunito"/>
                <a:sym typeface="Nunito"/>
              </a:rPr>
              <a:t>56 GAUGE STATIONS</a:t>
            </a:r>
            <a:endParaRPr b="1">
              <a:latin typeface="Nunito"/>
              <a:ea typeface="Nunito"/>
              <a:cs typeface="Nunito"/>
              <a:sym typeface="Nunito"/>
            </a:endParaRPr>
          </a:p>
        </p:txBody>
      </p:sp>
      <p:sp>
        <p:nvSpPr>
          <p:cNvPr id="308" name="Google Shape;308;p17"/>
          <p:cNvSpPr txBox="1"/>
          <p:nvPr/>
        </p:nvSpPr>
        <p:spPr>
          <a:xfrm>
            <a:off x="6108575" y="4681250"/>
            <a:ext cx="2463600" cy="374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i">
                <a:solidFill>
                  <a:srgbClr val="CC0000"/>
                </a:solidFill>
                <a:latin typeface="Nunito"/>
                <a:ea typeface="Nunito"/>
                <a:cs typeface="Nunito"/>
                <a:sym typeface="Nunito"/>
              </a:rPr>
              <a:t>48</a:t>
            </a:r>
            <a:r>
              <a:rPr b="1" lang="fi">
                <a:latin typeface="Nunito"/>
                <a:ea typeface="Nunito"/>
                <a:cs typeface="Nunito"/>
                <a:sym typeface="Nunito"/>
              </a:rPr>
              <a:t> GAUGE STATIONS</a:t>
            </a:r>
            <a:endParaRPr b="1">
              <a:latin typeface="Nunito"/>
              <a:ea typeface="Nunito"/>
              <a:cs typeface="Nunito"/>
              <a:sym typeface="Nunito"/>
            </a:endParaRPr>
          </a:p>
        </p:txBody>
      </p:sp>
      <p:pic>
        <p:nvPicPr>
          <p:cNvPr id="309" name="Google Shape;309;p17"/>
          <p:cNvPicPr preferRelativeResize="0"/>
          <p:nvPr/>
        </p:nvPicPr>
        <p:blipFill rotWithShape="1">
          <a:blip r:embed="rId3">
            <a:alphaModFix/>
          </a:blip>
          <a:srcRect b="1277" l="11132" r="10687" t="1199"/>
          <a:stretch/>
        </p:blipFill>
        <p:spPr>
          <a:xfrm>
            <a:off x="6114700" y="205825"/>
            <a:ext cx="2463600" cy="4375777"/>
          </a:xfrm>
          <a:prstGeom prst="rect">
            <a:avLst/>
          </a:prstGeom>
          <a:noFill/>
          <a:ln>
            <a:noFill/>
          </a:ln>
        </p:spPr>
      </p:pic>
      <p:pic>
        <p:nvPicPr>
          <p:cNvPr id="310" name="Google Shape;310;p17"/>
          <p:cNvPicPr preferRelativeResize="0"/>
          <p:nvPr/>
        </p:nvPicPr>
        <p:blipFill rotWithShape="1">
          <a:blip r:embed="rId4">
            <a:alphaModFix/>
          </a:blip>
          <a:srcRect b="569" l="10467" r="10649" t="1198"/>
          <a:stretch/>
        </p:blipFill>
        <p:spPr>
          <a:xfrm>
            <a:off x="6093038" y="205825"/>
            <a:ext cx="2494675" cy="4407649"/>
          </a:xfrm>
          <a:prstGeom prst="rect">
            <a:avLst/>
          </a:prstGeom>
          <a:noFill/>
          <a:ln>
            <a:noFill/>
          </a:ln>
        </p:spPr>
      </p:pic>
      <p:sp>
        <p:nvSpPr>
          <p:cNvPr id="311" name="Google Shape;311;p17"/>
          <p:cNvSpPr/>
          <p:nvPr/>
        </p:nvSpPr>
        <p:spPr>
          <a:xfrm>
            <a:off x="6093050" y="205819"/>
            <a:ext cx="2463600" cy="4433400"/>
          </a:xfrm>
          <a:prstGeom prst="rect">
            <a:avLst/>
          </a:prstGeom>
          <a:solidFill>
            <a:srgbClr val="FF6B00"/>
          </a:solidFill>
          <a:ln>
            <a:noFill/>
          </a:ln>
          <a:effectLst>
            <a:outerShdw rotWithShape="0" algn="bl" dist="19050">
              <a:schemeClr val="lt1">
                <a:alpha val="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txBox="1"/>
          <p:nvPr>
            <p:ph type="title"/>
          </p:nvPr>
        </p:nvSpPr>
        <p:spPr>
          <a:xfrm>
            <a:off x="-419500" y="263450"/>
            <a:ext cx="59232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i" sz="3400"/>
              <a:t>D</a:t>
            </a:r>
            <a:r>
              <a:rPr lang="fi" sz="3400"/>
              <a:t>ata </a:t>
            </a:r>
            <a:r>
              <a:rPr lang="fi" sz="3400"/>
              <a:t>imputation</a:t>
            </a:r>
            <a:endParaRPr sz="3400"/>
          </a:p>
        </p:txBody>
      </p:sp>
      <p:sp>
        <p:nvSpPr>
          <p:cNvPr id="313" name="Google Shape;313;p17"/>
          <p:cNvSpPr txBox="1"/>
          <p:nvPr>
            <p:ph idx="1" type="body"/>
          </p:nvPr>
        </p:nvSpPr>
        <p:spPr>
          <a:xfrm>
            <a:off x="4734325" y="-30900"/>
            <a:ext cx="1527300" cy="643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i" sz="1700">
                <a:solidFill>
                  <a:srgbClr val="000000"/>
                </a:solidFill>
              </a:rPr>
              <a:t>1951</a:t>
            </a:r>
            <a:endParaRPr b="1" sz="1700">
              <a:solidFill>
                <a:srgbClr val="000000"/>
              </a:solidFill>
            </a:endParaRPr>
          </a:p>
        </p:txBody>
      </p:sp>
      <p:sp>
        <p:nvSpPr>
          <p:cNvPr id="314" name="Google Shape;314;p17"/>
          <p:cNvSpPr txBox="1"/>
          <p:nvPr>
            <p:ph idx="1" type="body"/>
          </p:nvPr>
        </p:nvSpPr>
        <p:spPr>
          <a:xfrm>
            <a:off x="4919045" y="4392055"/>
            <a:ext cx="1174200" cy="569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fi" sz="1700">
                <a:solidFill>
                  <a:srgbClr val="000000"/>
                </a:solidFill>
              </a:rPr>
              <a:t>2020</a:t>
            </a:r>
            <a:endParaRPr b="1" sz="1700">
              <a:solidFill>
                <a:srgbClr val="000000"/>
              </a:solidFill>
            </a:endParaRPr>
          </a:p>
        </p:txBody>
      </p:sp>
      <p:cxnSp>
        <p:nvCxnSpPr>
          <p:cNvPr id="315" name="Google Shape;315;p17"/>
          <p:cNvCxnSpPr/>
          <p:nvPr/>
        </p:nvCxnSpPr>
        <p:spPr>
          <a:xfrm>
            <a:off x="5503700" y="338580"/>
            <a:ext cx="0" cy="4106100"/>
          </a:xfrm>
          <a:prstGeom prst="straightConnector1">
            <a:avLst/>
          </a:prstGeom>
          <a:noFill/>
          <a:ln cap="flat" cmpd="sng" w="9525">
            <a:solidFill>
              <a:srgbClr val="000000"/>
            </a:solidFill>
            <a:prstDash val="solid"/>
            <a:round/>
            <a:headEnd len="med" w="med" type="oval"/>
            <a:tailEnd len="med" w="med" type="oval"/>
          </a:ln>
        </p:spPr>
      </p:cxnSp>
      <p:sp>
        <p:nvSpPr>
          <p:cNvPr id="316" name="Google Shape;316;p17"/>
          <p:cNvSpPr txBox="1"/>
          <p:nvPr/>
        </p:nvSpPr>
        <p:spPr>
          <a:xfrm>
            <a:off x="517625" y="1519775"/>
            <a:ext cx="4632000" cy="29250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FFFFFF"/>
              </a:buClr>
              <a:buSzPts val="2100"/>
              <a:buFont typeface="Nunito"/>
              <a:buChar char="●"/>
            </a:pPr>
            <a:r>
              <a:rPr b="1" lang="fi" sz="2100">
                <a:solidFill>
                  <a:srgbClr val="FFFFFF"/>
                </a:solidFill>
                <a:latin typeface="Nunito"/>
                <a:ea typeface="Nunito"/>
                <a:cs typeface="Nunito"/>
                <a:sym typeface="Nunito"/>
              </a:rPr>
              <a:t>daily measurements at 56 stations</a:t>
            </a:r>
            <a:endParaRPr b="1" sz="2100">
              <a:solidFill>
                <a:srgbClr val="FFFFFF"/>
              </a:solidFill>
              <a:latin typeface="Nunito"/>
              <a:ea typeface="Nunito"/>
              <a:cs typeface="Nunito"/>
              <a:sym typeface="Nunito"/>
            </a:endParaRPr>
          </a:p>
          <a:p>
            <a:pPr indent="-361950" lvl="0" marL="4572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filtering out stations with too incomplete data</a:t>
            </a:r>
            <a:endParaRPr b="1" sz="2100">
              <a:solidFill>
                <a:schemeClr val="lt1"/>
              </a:solidFill>
              <a:latin typeface="Nunito"/>
              <a:ea typeface="Nunito"/>
              <a:cs typeface="Nunito"/>
              <a:sym typeface="Nunito"/>
            </a:endParaRPr>
          </a:p>
          <a:p>
            <a:pPr indent="-361950" lvl="0" marL="457200" rtl="0" algn="l">
              <a:lnSpc>
                <a:spcPct val="150000"/>
              </a:lnSpc>
              <a:spcBef>
                <a:spcPts val="0"/>
              </a:spcBef>
              <a:spcAft>
                <a:spcPts val="0"/>
              </a:spcAft>
              <a:buClr>
                <a:schemeClr val="lt1"/>
              </a:buClr>
              <a:buSzPts val="2100"/>
              <a:buFont typeface="Nunito"/>
              <a:buChar char="●"/>
            </a:pPr>
            <a:r>
              <a:rPr b="1" lang="fi" sz="2100">
                <a:solidFill>
                  <a:schemeClr val="lt1"/>
                </a:solidFill>
                <a:latin typeface="Nunito"/>
                <a:ea typeface="Nunito"/>
                <a:cs typeface="Nunito"/>
                <a:sym typeface="Nunito"/>
              </a:rPr>
              <a:t>using correlated stations to fill up missing patches</a:t>
            </a:r>
            <a:endParaRPr b="1" sz="2100">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b="1" sz="2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t/>
            </a:r>
            <a:endParaRPr b="1" sz="21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idx="1" type="body"/>
          </p:nvPr>
        </p:nvSpPr>
        <p:spPr>
          <a:xfrm>
            <a:off x="1388550" y="205875"/>
            <a:ext cx="6366900" cy="644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Further reducing stations</a:t>
            </a:r>
            <a:endParaRPr sz="1000"/>
          </a:p>
        </p:txBody>
      </p:sp>
      <p:sp>
        <p:nvSpPr>
          <p:cNvPr id="322" name="Google Shape;322;p18"/>
          <p:cNvSpPr txBox="1"/>
          <p:nvPr/>
        </p:nvSpPr>
        <p:spPr>
          <a:xfrm>
            <a:off x="469175" y="1002875"/>
            <a:ext cx="4632000" cy="30045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FFFFFF"/>
              </a:buClr>
              <a:buSzPts val="2100"/>
              <a:buFont typeface="Nunito"/>
              <a:buChar char="●"/>
            </a:pPr>
            <a:r>
              <a:rPr b="1" lang="fi" sz="2100">
                <a:solidFill>
                  <a:srgbClr val="FFFFFF"/>
                </a:solidFill>
                <a:latin typeface="Nunito"/>
                <a:ea typeface="Nunito"/>
                <a:cs typeface="Nunito"/>
                <a:sym typeface="Nunito"/>
              </a:rPr>
              <a:t>is a station to far away ?</a:t>
            </a:r>
            <a:endParaRPr b="1" sz="2100">
              <a:solidFill>
                <a:srgbClr val="FFFFFF"/>
              </a:solidFill>
              <a:latin typeface="Nunito"/>
              <a:ea typeface="Nunito"/>
              <a:cs typeface="Nunito"/>
              <a:sym typeface="Nunito"/>
            </a:endParaRPr>
          </a:p>
          <a:p>
            <a:pPr indent="-361950" lvl="1" marL="914400" rtl="0" algn="l">
              <a:lnSpc>
                <a:spcPct val="150000"/>
              </a:lnSpc>
              <a:spcBef>
                <a:spcPts val="0"/>
              </a:spcBef>
              <a:spcAft>
                <a:spcPts val="0"/>
              </a:spcAft>
              <a:buClr>
                <a:srgbClr val="FFFFFF"/>
              </a:buClr>
              <a:buSzPts val="2100"/>
              <a:buFont typeface="Nunito"/>
              <a:buChar char="○"/>
            </a:pPr>
            <a:r>
              <a:rPr b="1" lang="fi" sz="2100">
                <a:solidFill>
                  <a:srgbClr val="FFFFFF"/>
                </a:solidFill>
                <a:latin typeface="Nunito"/>
                <a:ea typeface="Nunito"/>
                <a:cs typeface="Nunito"/>
                <a:sym typeface="Nunito"/>
              </a:rPr>
              <a:t>cross correlation</a:t>
            </a:r>
            <a:endParaRPr b="1" sz="2100">
              <a:solidFill>
                <a:srgbClr val="FFFFFF"/>
              </a:solidFill>
              <a:latin typeface="Nunito"/>
              <a:ea typeface="Nunito"/>
              <a:cs typeface="Nunito"/>
              <a:sym typeface="Nunito"/>
            </a:endParaRPr>
          </a:p>
          <a:p>
            <a:pPr indent="-361950" lvl="1" marL="914400" rtl="0" algn="l">
              <a:lnSpc>
                <a:spcPct val="150000"/>
              </a:lnSpc>
              <a:spcBef>
                <a:spcPts val="0"/>
              </a:spcBef>
              <a:spcAft>
                <a:spcPts val="0"/>
              </a:spcAft>
              <a:buClr>
                <a:srgbClr val="FFFFFF"/>
              </a:buClr>
              <a:buSzPts val="2100"/>
              <a:buFont typeface="Nunito"/>
              <a:buChar char="○"/>
            </a:pPr>
            <a:r>
              <a:rPr b="1" lang="fi" sz="2100">
                <a:solidFill>
                  <a:srgbClr val="FFFFFF"/>
                </a:solidFill>
                <a:latin typeface="Nunito"/>
                <a:ea typeface="Nunito"/>
                <a:cs typeface="Nunito"/>
                <a:sym typeface="Nunito"/>
              </a:rPr>
              <a:t>causality tests</a:t>
            </a:r>
            <a:endParaRPr b="1" sz="2100">
              <a:solidFill>
                <a:srgbClr val="FFFFFF"/>
              </a:solidFill>
              <a:latin typeface="Nunito"/>
              <a:ea typeface="Nunito"/>
              <a:cs typeface="Nunito"/>
              <a:sym typeface="Nunito"/>
            </a:endParaRPr>
          </a:p>
          <a:p>
            <a:pPr indent="0" lvl="0" marL="457200" rtl="0" algn="l">
              <a:lnSpc>
                <a:spcPct val="150000"/>
              </a:lnSpc>
              <a:spcBef>
                <a:spcPts val="0"/>
              </a:spcBef>
              <a:spcAft>
                <a:spcPts val="0"/>
              </a:spcAft>
              <a:buNone/>
            </a:pPr>
            <a:r>
              <a:t/>
            </a:r>
            <a:endParaRPr b="1" sz="2100">
              <a:latin typeface="Nunito"/>
              <a:ea typeface="Nunito"/>
              <a:cs typeface="Nunito"/>
              <a:sym typeface="Nunito"/>
            </a:endParaRPr>
          </a:p>
        </p:txBody>
      </p:sp>
      <p:pic>
        <p:nvPicPr>
          <p:cNvPr id="323" name="Google Shape;323;p18"/>
          <p:cNvPicPr preferRelativeResize="0"/>
          <p:nvPr/>
        </p:nvPicPr>
        <p:blipFill>
          <a:blip r:embed="rId3">
            <a:alphaModFix/>
          </a:blip>
          <a:stretch>
            <a:fillRect/>
          </a:stretch>
        </p:blipFill>
        <p:spPr>
          <a:xfrm>
            <a:off x="5202250" y="1002875"/>
            <a:ext cx="3756851" cy="2836525"/>
          </a:xfrm>
          <a:prstGeom prst="rect">
            <a:avLst/>
          </a:prstGeom>
          <a:noFill/>
          <a:ln>
            <a:noFill/>
          </a:ln>
        </p:spPr>
      </p:pic>
      <p:sp>
        <p:nvSpPr>
          <p:cNvPr id="324" name="Google Shape;324;p18"/>
          <p:cNvSpPr txBox="1"/>
          <p:nvPr/>
        </p:nvSpPr>
        <p:spPr>
          <a:xfrm>
            <a:off x="6721125" y="3839400"/>
            <a:ext cx="871500" cy="41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i" sz="1600">
                <a:solidFill>
                  <a:schemeClr val="lt1"/>
                </a:solidFill>
                <a:latin typeface="Nunito"/>
                <a:ea typeface="Nunito"/>
                <a:cs typeface="Nunito"/>
                <a:sym typeface="Nunito"/>
              </a:rPr>
              <a:t>DAYS</a:t>
            </a:r>
            <a:endParaRPr b="1" sz="16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28" name="Shape 328"/>
        <p:cNvGrpSpPr/>
        <p:nvPr/>
      </p:nvGrpSpPr>
      <p:grpSpPr>
        <a:xfrm>
          <a:off x="0" y="0"/>
          <a:ext cx="0" cy="0"/>
          <a:chOff x="0" y="0"/>
          <a:chExt cx="0" cy="0"/>
        </a:xfrm>
      </p:grpSpPr>
      <p:pic>
        <p:nvPicPr>
          <p:cNvPr id="329" name="Google Shape;329;p19"/>
          <p:cNvPicPr preferRelativeResize="0"/>
          <p:nvPr/>
        </p:nvPicPr>
        <p:blipFill rotWithShape="1">
          <a:blip r:embed="rId3">
            <a:alphaModFix/>
          </a:blip>
          <a:srcRect b="3108" l="0" r="6489" t="7052"/>
          <a:stretch/>
        </p:blipFill>
        <p:spPr>
          <a:xfrm>
            <a:off x="2878400" y="933900"/>
            <a:ext cx="5951150" cy="3990401"/>
          </a:xfrm>
          <a:prstGeom prst="rect">
            <a:avLst/>
          </a:prstGeom>
          <a:noFill/>
          <a:ln>
            <a:noFill/>
          </a:ln>
        </p:spPr>
      </p:pic>
      <p:sp>
        <p:nvSpPr>
          <p:cNvPr id="330" name="Google Shape;330;p19"/>
          <p:cNvSpPr txBox="1"/>
          <p:nvPr/>
        </p:nvSpPr>
        <p:spPr>
          <a:xfrm>
            <a:off x="425150" y="1296250"/>
            <a:ext cx="21675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600">
                <a:solidFill>
                  <a:schemeClr val="lt1"/>
                </a:solidFill>
                <a:latin typeface="Nunito"/>
                <a:ea typeface="Nunito"/>
                <a:cs typeface="Nunito"/>
                <a:sym typeface="Nunito"/>
              </a:rPr>
              <a:t>1 frame = 1 day</a:t>
            </a:r>
            <a:endParaRPr b="1" sz="1600">
              <a:solidFill>
                <a:schemeClr val="lt1"/>
              </a:solidFill>
              <a:latin typeface="Nunito"/>
              <a:ea typeface="Nunito"/>
              <a:cs typeface="Nunito"/>
              <a:sym typeface="Nunito"/>
            </a:endParaRPr>
          </a:p>
          <a:p>
            <a:pPr indent="0" lvl="0" marL="0" rtl="0" algn="l">
              <a:spcBef>
                <a:spcPts val="0"/>
              </a:spcBef>
              <a:spcAft>
                <a:spcPts val="0"/>
              </a:spcAft>
              <a:buNone/>
            </a:pPr>
            <a:r>
              <a:t/>
            </a:r>
            <a:endParaRPr b="1" sz="1600">
              <a:solidFill>
                <a:schemeClr val="lt1"/>
              </a:solidFill>
              <a:latin typeface="Nunito"/>
              <a:ea typeface="Nunito"/>
              <a:cs typeface="Nunito"/>
              <a:sym typeface="Nunito"/>
            </a:endParaRPr>
          </a:p>
          <a:p>
            <a:pPr indent="0" lvl="0" marL="0" rtl="0" algn="l">
              <a:spcBef>
                <a:spcPts val="0"/>
              </a:spcBef>
              <a:spcAft>
                <a:spcPts val="0"/>
              </a:spcAft>
              <a:buNone/>
            </a:pPr>
            <a:r>
              <a:t/>
            </a:r>
            <a:endParaRPr b="1" sz="1600">
              <a:solidFill>
                <a:schemeClr val="lt1"/>
              </a:solidFill>
              <a:latin typeface="Nunito"/>
              <a:ea typeface="Nunito"/>
              <a:cs typeface="Nunito"/>
              <a:sym typeface="Nunito"/>
            </a:endParaRPr>
          </a:p>
          <a:p>
            <a:pPr indent="0" lvl="0" marL="0" rtl="0" algn="l">
              <a:spcBef>
                <a:spcPts val="0"/>
              </a:spcBef>
              <a:spcAft>
                <a:spcPts val="0"/>
              </a:spcAft>
              <a:buNone/>
            </a:pPr>
            <a:r>
              <a:rPr b="1" lang="fi" sz="1600">
                <a:solidFill>
                  <a:schemeClr val="lt1"/>
                </a:solidFill>
                <a:latin typeface="Nunito"/>
                <a:ea typeface="Nunito"/>
                <a:cs typeface="Nunito"/>
                <a:sym typeface="Nunito"/>
              </a:rPr>
              <a:t>all stations relevant</a:t>
            </a:r>
            <a:endParaRPr b="1" sz="1600">
              <a:solidFill>
                <a:schemeClr val="lt1"/>
              </a:solidFill>
              <a:latin typeface="Nunito"/>
              <a:ea typeface="Nunito"/>
              <a:cs typeface="Nunito"/>
              <a:sym typeface="Nunito"/>
            </a:endParaRPr>
          </a:p>
        </p:txBody>
      </p:sp>
      <p:sp>
        <p:nvSpPr>
          <p:cNvPr id="331" name="Google Shape;331;p19"/>
          <p:cNvSpPr txBox="1"/>
          <p:nvPr>
            <p:ph idx="1" type="body"/>
          </p:nvPr>
        </p:nvSpPr>
        <p:spPr>
          <a:xfrm>
            <a:off x="1388550" y="233750"/>
            <a:ext cx="6366900" cy="644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Correlation-lag between stations</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5" name="Shape 335"/>
        <p:cNvGrpSpPr/>
        <p:nvPr/>
      </p:nvGrpSpPr>
      <p:grpSpPr>
        <a:xfrm>
          <a:off x="0" y="0"/>
          <a:ext cx="0" cy="0"/>
          <a:chOff x="0" y="0"/>
          <a:chExt cx="0" cy="0"/>
        </a:xfrm>
      </p:grpSpPr>
      <p:sp>
        <p:nvSpPr>
          <p:cNvPr id="336" name="Google Shape;336;p20"/>
          <p:cNvSpPr txBox="1"/>
          <p:nvPr>
            <p:ph idx="1" type="body"/>
          </p:nvPr>
        </p:nvSpPr>
        <p:spPr>
          <a:xfrm>
            <a:off x="1388550" y="233750"/>
            <a:ext cx="6366900" cy="644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sz="700"/>
          </a:p>
        </p:txBody>
      </p:sp>
      <p:sp>
        <p:nvSpPr>
          <p:cNvPr id="337" name="Google Shape;337;p20"/>
          <p:cNvSpPr txBox="1"/>
          <p:nvPr/>
        </p:nvSpPr>
        <p:spPr>
          <a:xfrm>
            <a:off x="1828525" y="1041850"/>
            <a:ext cx="21675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600">
                <a:solidFill>
                  <a:schemeClr val="lt1"/>
                </a:solidFill>
                <a:latin typeface="Nunito"/>
                <a:ea typeface="Nunito"/>
                <a:cs typeface="Nunito"/>
                <a:sym typeface="Nunito"/>
              </a:rPr>
              <a:t>LSTM</a:t>
            </a:r>
            <a:endParaRPr b="1" sz="1600">
              <a:solidFill>
                <a:schemeClr val="lt1"/>
              </a:solidFill>
              <a:latin typeface="Nunito"/>
              <a:ea typeface="Nunito"/>
              <a:cs typeface="Nunito"/>
              <a:sym typeface="Nunito"/>
            </a:endParaRPr>
          </a:p>
        </p:txBody>
      </p:sp>
      <p:sp>
        <p:nvSpPr>
          <p:cNvPr id="338" name="Google Shape;338;p20"/>
          <p:cNvSpPr txBox="1"/>
          <p:nvPr/>
        </p:nvSpPr>
        <p:spPr>
          <a:xfrm>
            <a:off x="6678100" y="1041850"/>
            <a:ext cx="21675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i" sz="1600">
                <a:solidFill>
                  <a:schemeClr val="lt1"/>
                </a:solidFill>
                <a:latin typeface="Nunito"/>
                <a:ea typeface="Nunito"/>
                <a:cs typeface="Nunito"/>
                <a:sym typeface="Nunito"/>
              </a:rPr>
              <a:t>CNN</a:t>
            </a:r>
            <a:endParaRPr b="1" sz="1600">
              <a:solidFill>
                <a:schemeClr val="lt1"/>
              </a:solidFill>
              <a:latin typeface="Nunito"/>
              <a:ea typeface="Nunito"/>
              <a:cs typeface="Nunito"/>
              <a:sym typeface="Nunito"/>
            </a:endParaRPr>
          </a:p>
        </p:txBody>
      </p:sp>
      <p:pic>
        <p:nvPicPr>
          <p:cNvPr id="339" name="Google Shape;339;p20"/>
          <p:cNvPicPr preferRelativeResize="0"/>
          <p:nvPr/>
        </p:nvPicPr>
        <p:blipFill rotWithShape="1">
          <a:blip r:embed="rId3">
            <a:alphaModFix/>
          </a:blip>
          <a:srcRect b="0" l="30709" r="0" t="0"/>
          <a:stretch/>
        </p:blipFill>
        <p:spPr>
          <a:xfrm>
            <a:off x="123876" y="1722525"/>
            <a:ext cx="4004173" cy="2248799"/>
          </a:xfrm>
          <a:prstGeom prst="rect">
            <a:avLst/>
          </a:prstGeom>
          <a:noFill/>
          <a:ln>
            <a:noFill/>
          </a:ln>
        </p:spPr>
      </p:pic>
      <p:pic>
        <p:nvPicPr>
          <p:cNvPr id="340" name="Google Shape;340;p20"/>
          <p:cNvPicPr preferRelativeResize="0"/>
          <p:nvPr/>
        </p:nvPicPr>
        <p:blipFill>
          <a:blip r:embed="rId4">
            <a:alphaModFix/>
          </a:blip>
          <a:stretch>
            <a:fillRect/>
          </a:stretch>
        </p:blipFill>
        <p:spPr>
          <a:xfrm>
            <a:off x="5710300" y="1455831"/>
            <a:ext cx="2621050" cy="278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4" name="Shape 344"/>
        <p:cNvGrpSpPr/>
        <p:nvPr/>
      </p:nvGrpSpPr>
      <p:grpSpPr>
        <a:xfrm>
          <a:off x="0" y="0"/>
          <a:ext cx="0" cy="0"/>
          <a:chOff x="0" y="0"/>
          <a:chExt cx="0" cy="0"/>
        </a:xfrm>
      </p:grpSpPr>
      <p:sp>
        <p:nvSpPr>
          <p:cNvPr id="345" name="Google Shape;345;p21"/>
          <p:cNvSpPr txBox="1"/>
          <p:nvPr>
            <p:ph idx="1" type="body"/>
          </p:nvPr>
        </p:nvSpPr>
        <p:spPr>
          <a:xfrm>
            <a:off x="1023150" y="233750"/>
            <a:ext cx="7097700" cy="1065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fi" sz="2500">
                <a:latin typeface="Maven Pro"/>
                <a:ea typeface="Maven Pro"/>
                <a:cs typeface="Maven Pro"/>
                <a:sym typeface="Maven Pro"/>
              </a:rPr>
              <a:t>Model architectures</a:t>
            </a:r>
            <a:endParaRPr b="1" sz="2500">
              <a:latin typeface="Maven Pro"/>
              <a:ea typeface="Maven Pro"/>
              <a:cs typeface="Maven Pro"/>
              <a:sym typeface="Maven Pro"/>
            </a:endParaRPr>
          </a:p>
          <a:p>
            <a:pPr indent="0" lvl="0" marL="0" rtl="0" algn="ctr">
              <a:lnSpc>
                <a:spcPct val="100000"/>
              </a:lnSpc>
              <a:spcBef>
                <a:spcPts val="0"/>
              </a:spcBef>
              <a:spcAft>
                <a:spcPts val="0"/>
              </a:spcAft>
              <a:buNone/>
            </a:pPr>
            <a:r>
              <a:rPr b="1" lang="fi" sz="2000">
                <a:latin typeface="Maven Pro"/>
                <a:ea typeface="Maven Pro"/>
                <a:cs typeface="Maven Pro"/>
                <a:sym typeface="Maven Pro"/>
              </a:rPr>
              <a:t>Regular </a:t>
            </a:r>
            <a:r>
              <a:rPr b="1" lang="fi" sz="2000">
                <a:latin typeface="Maven Pro"/>
                <a:ea typeface="Maven Pro"/>
                <a:cs typeface="Maven Pro"/>
                <a:sym typeface="Maven Pro"/>
              </a:rPr>
              <a:t>CNN model</a:t>
            </a:r>
            <a:endParaRPr b="1" sz="2000">
              <a:latin typeface="Maven Pro"/>
              <a:ea typeface="Maven Pro"/>
              <a:cs typeface="Maven Pro"/>
              <a:sym typeface="Maven Pro"/>
            </a:endParaRPr>
          </a:p>
        </p:txBody>
      </p:sp>
      <p:sp>
        <p:nvSpPr>
          <p:cNvPr id="346" name="Google Shape;346;p21"/>
          <p:cNvSpPr/>
          <p:nvPr/>
        </p:nvSpPr>
        <p:spPr>
          <a:xfrm>
            <a:off x="495300" y="1075551"/>
            <a:ext cx="8191500" cy="293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1210975" y="1619375"/>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1210975" y="2015550"/>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1210975" y="2419950"/>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1211038" y="2811350"/>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1211038" y="3220525"/>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1211038" y="3607150"/>
            <a:ext cx="7475700" cy="404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3" name="Google Shape;353;p21"/>
          <p:cNvGraphicFramePr/>
          <p:nvPr/>
        </p:nvGraphicFramePr>
        <p:xfrm>
          <a:off x="1210863" y="1624138"/>
          <a:ext cx="3000000" cy="3000000"/>
        </p:xfrm>
        <a:graphic>
          <a:graphicData uri="http://schemas.openxmlformats.org/drawingml/2006/table">
            <a:tbl>
              <a:tblPr>
                <a:noFill/>
                <a:tableStyleId>{B2F3FB27-D3F2-44D4-A328-6FDA6048C19C}</a:tableStyleId>
              </a:tblPr>
              <a:tblGrid>
                <a:gridCol w="823375"/>
                <a:gridCol w="823275"/>
                <a:gridCol w="823275"/>
                <a:gridCol w="823275"/>
                <a:gridCol w="823275"/>
                <a:gridCol w="823275"/>
                <a:gridCol w="823275"/>
                <a:gridCol w="823275"/>
                <a:gridCol w="889625"/>
              </a:tblGrid>
              <a:tr h="399600">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8</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7</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3725">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6</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5</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a:t>9</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4" name="Google Shape;354;p21"/>
          <p:cNvGraphicFramePr/>
          <p:nvPr/>
        </p:nvGraphicFramePr>
        <p:xfrm>
          <a:off x="1210975" y="1075550"/>
          <a:ext cx="3000000" cy="3000000"/>
        </p:xfrm>
        <a:graphic>
          <a:graphicData uri="http://schemas.openxmlformats.org/drawingml/2006/table">
            <a:tbl>
              <a:tblPr>
                <a:noFill/>
                <a:tableStyleId>{B2F3FB27-D3F2-44D4-A328-6FDA6048C19C}</a:tableStyleId>
              </a:tblPr>
              <a:tblGrid>
                <a:gridCol w="823275"/>
                <a:gridCol w="823275"/>
                <a:gridCol w="823275"/>
                <a:gridCol w="823275"/>
                <a:gridCol w="823275"/>
                <a:gridCol w="823275"/>
                <a:gridCol w="823275"/>
                <a:gridCol w="823275"/>
                <a:gridCol w="889625"/>
              </a:tblGrid>
              <a:tr h="381000">
                <a:tc>
                  <a:txBody>
                    <a:bodyPr/>
                    <a:lstStyle/>
                    <a:p>
                      <a:pPr indent="0" lvl="0" marL="0" rtl="0" algn="ctr">
                        <a:spcBef>
                          <a:spcPts val="0"/>
                        </a:spcBef>
                        <a:spcAft>
                          <a:spcPts val="0"/>
                        </a:spcAft>
                        <a:buNone/>
                      </a:pPr>
                      <a:r>
                        <a:rPr lang="fi" sz="1200"/>
                        <a:t>Station 1</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fi" sz="1200"/>
                        <a:t>Szeged</a:t>
                      </a:r>
                      <a:endParaRPr b="1" sz="1200"/>
                    </a:p>
                    <a:p>
                      <a:pPr indent="0" lvl="0" marL="0" rtl="0" algn="ctr">
                        <a:spcBef>
                          <a:spcPts val="0"/>
                        </a:spcBef>
                        <a:spcAft>
                          <a:spcPts val="0"/>
                        </a:spcAft>
                        <a:buNone/>
                      </a:pPr>
                      <a:r>
                        <a:rPr lang="fi" sz="1200"/>
                        <a:t>0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Station2</a:t>
                      </a:r>
                      <a:endParaRPr sz="1200"/>
                    </a:p>
                    <a:p>
                      <a:pPr indent="0" lvl="0" marL="0" rtl="0" algn="ctr">
                        <a:spcBef>
                          <a:spcPts val="0"/>
                        </a:spcBef>
                        <a:spcAft>
                          <a:spcPts val="0"/>
                        </a:spcAft>
                        <a:buNone/>
                      </a:pPr>
                      <a:r>
                        <a:rPr lang="fi" sz="1200"/>
                        <a:t>0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3</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4</a:t>
                      </a:r>
                      <a:endParaRPr sz="1200"/>
                    </a:p>
                    <a:p>
                      <a:pPr indent="0" lvl="0" marL="0" rtl="0" algn="ctr">
                        <a:spcBef>
                          <a:spcPts val="0"/>
                        </a:spcBef>
                        <a:spcAft>
                          <a:spcPts val="0"/>
                        </a:spcAft>
                        <a:buNone/>
                      </a:pPr>
                      <a:r>
                        <a:rPr lang="fi" sz="1200"/>
                        <a:t>1 Day</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5</a:t>
                      </a:r>
                      <a:endParaRPr sz="1200"/>
                    </a:p>
                    <a:p>
                      <a:pPr indent="0" lvl="0" marL="0" rtl="0" algn="ctr">
                        <a:spcBef>
                          <a:spcPts val="0"/>
                        </a:spcBef>
                        <a:spcAft>
                          <a:spcPts val="0"/>
                        </a:spcAft>
                        <a:buNone/>
                      </a:pPr>
                      <a:r>
                        <a:rPr lang="fi" sz="1200"/>
                        <a:t>2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6</a:t>
                      </a:r>
                      <a:endParaRPr sz="1200"/>
                    </a:p>
                    <a:p>
                      <a:pPr indent="0" lvl="0" marL="0" rtl="0" algn="ctr">
                        <a:spcBef>
                          <a:spcPts val="0"/>
                        </a:spcBef>
                        <a:spcAft>
                          <a:spcPts val="0"/>
                        </a:spcAft>
                        <a:buNone/>
                      </a:pPr>
                      <a:r>
                        <a:rPr lang="fi" sz="1200"/>
                        <a:t>2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fi" sz="1200"/>
                        <a:t>Station 48</a:t>
                      </a:r>
                      <a:endParaRPr sz="1200"/>
                    </a:p>
                    <a:p>
                      <a:pPr indent="0" lvl="0" marL="0" rtl="0" algn="ctr">
                        <a:spcBef>
                          <a:spcPts val="0"/>
                        </a:spcBef>
                        <a:spcAft>
                          <a:spcPts val="0"/>
                        </a:spcAft>
                        <a:buNone/>
                      </a:pPr>
                      <a:r>
                        <a:rPr lang="fi" sz="1200"/>
                        <a:t>15 Days</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55" name="Google Shape;355;p21"/>
          <p:cNvGraphicFramePr/>
          <p:nvPr/>
        </p:nvGraphicFramePr>
        <p:xfrm>
          <a:off x="495300" y="1075550"/>
          <a:ext cx="3000000" cy="3000000"/>
        </p:xfrm>
        <a:graphic>
          <a:graphicData uri="http://schemas.openxmlformats.org/drawingml/2006/table">
            <a:tbl>
              <a:tblPr>
                <a:noFill/>
                <a:tableStyleId>{B2F3FB27-D3F2-44D4-A328-6FDA6048C19C}</a:tableStyleId>
              </a:tblPr>
              <a:tblGrid>
                <a:gridCol w="715575"/>
              </a:tblGrid>
              <a:tr h="551550">
                <a:tc>
                  <a:txBody>
                    <a:bodyPr/>
                    <a:lstStyle/>
                    <a:p>
                      <a:pPr indent="0" lvl="0" marL="0" rtl="0" algn="ctr">
                        <a:spcBef>
                          <a:spcPts val="0"/>
                        </a:spcBef>
                        <a:spcAft>
                          <a:spcPts val="0"/>
                        </a:spcAft>
                        <a:buNone/>
                      </a:pPr>
                      <a:r>
                        <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9825">
                <a:tc>
                  <a:txBody>
                    <a:bodyPr/>
                    <a:lstStyle/>
                    <a:p>
                      <a:pPr indent="0" lvl="0" marL="0" rtl="0" algn="ctr">
                        <a:spcBef>
                          <a:spcPts val="0"/>
                        </a:spcBef>
                        <a:spcAft>
                          <a:spcPts val="0"/>
                        </a:spcAft>
                        <a:buNone/>
                      </a:pPr>
                      <a:r>
                        <a:rPr lang="fi"/>
                        <a:t>Day 1</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2</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3</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Day 4</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400">
                <a:tc>
                  <a:txBody>
                    <a:bodyPr/>
                    <a:lstStyle/>
                    <a:p>
                      <a:pPr indent="0" lvl="0" marL="0" rtl="0" algn="ctr">
                        <a:spcBef>
                          <a:spcPts val="0"/>
                        </a:spcBef>
                        <a:spcAft>
                          <a:spcPts val="0"/>
                        </a:spcAft>
                        <a:buNone/>
                      </a:pPr>
                      <a:r>
                        <a:rPr lang="fi"/>
                        <a:t>…</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200">
                <a:tc>
                  <a:txBody>
                    <a:bodyPr/>
                    <a:lstStyle/>
                    <a:p>
                      <a:pPr indent="0" lvl="0" marL="0" rtl="0" algn="ctr">
                        <a:spcBef>
                          <a:spcPts val="0"/>
                        </a:spcBef>
                        <a:spcAft>
                          <a:spcPts val="0"/>
                        </a:spcAft>
                        <a:buNone/>
                      </a:pPr>
                      <a:r>
                        <a:rPr lang="fi" sz="1300"/>
                        <a:t>Day 15</a:t>
                      </a:r>
                      <a:endParaRPr sz="13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4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